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2" r:id="rId4"/>
    <p:sldId id="269" r:id="rId5"/>
    <p:sldId id="268" r:id="rId6"/>
    <p:sldId id="270" r:id="rId7"/>
    <p:sldId id="266" r:id="rId8"/>
    <p:sldId id="261" r:id="rId9"/>
    <p:sldId id="262" r:id="rId10"/>
    <p:sldId id="263" r:id="rId11"/>
    <p:sldId id="264" r:id="rId12"/>
    <p:sldId id="267" r:id="rId13"/>
    <p:sldId id="271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5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7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9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5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9F9D-E2B5-4156-B259-B11F38BB8BF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9C47-C9A1-4680-B968-A3B829757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1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ПР: сроки и формат проведения в 2025/2026 учебном г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-50800"/>
            <a:ext cx="10299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1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49" y="-172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600" b="1" dirty="0">
                <a:solidFill>
                  <a:srgbClr val="FF0000"/>
                </a:solidFill>
              </a:rPr>
              <a:t>7 класс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62200"/>
              </p:ext>
            </p:extLst>
          </p:nvPr>
        </p:nvGraphicFramePr>
        <p:xfrm>
          <a:off x="977898" y="1286234"/>
          <a:ext cx="10375901" cy="54691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93975"/>
                <a:gridCol w="2079626"/>
                <a:gridCol w="2793999"/>
                <a:gridCol w="2908301"/>
              </a:tblGrid>
              <a:tr h="8981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81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</a:tr>
              <a:tr h="1625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Русский язык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Математика/</a:t>
                      </a:r>
                    </a:p>
                    <a:p>
                      <a:r>
                        <a:rPr lang="ru-RU" sz="2400" dirty="0" smtClean="0"/>
                        <a:t>Математика с углубленным</a:t>
                      </a:r>
                      <a:r>
                        <a:rPr lang="ru-RU" sz="2400" baseline="0" dirty="0" smtClean="0"/>
                        <a:t> изучением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</a:p>
                    <a:p>
                      <a:r>
                        <a:rPr lang="ru-RU" sz="2400" dirty="0" smtClean="0"/>
                        <a:t>География</a:t>
                      </a:r>
                    </a:p>
                    <a:p>
                      <a:r>
                        <a:rPr lang="ru-RU" sz="2400" dirty="0" smtClean="0"/>
                        <a:t>Физика</a:t>
                      </a:r>
                    </a:p>
                    <a:p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Английский</a:t>
                      </a:r>
                      <a:r>
                        <a:rPr lang="ru-RU" sz="2400" baseline="0" dirty="0" smtClean="0"/>
                        <a:t> язык</a:t>
                      </a:r>
                    </a:p>
                    <a:p>
                      <a:r>
                        <a:rPr lang="ru-RU" sz="2400" baseline="0" dirty="0" smtClean="0"/>
                        <a:t>Литература</a:t>
                      </a:r>
                    </a:p>
                    <a:p>
                      <a:r>
                        <a:rPr lang="ru-RU" sz="2400" baseline="0" dirty="0" smtClean="0"/>
                        <a:t>История</a:t>
                      </a:r>
                    </a:p>
                    <a:p>
                      <a:r>
                        <a:rPr lang="ru-RU" sz="2400" baseline="0" dirty="0" smtClean="0"/>
                        <a:t>Обществознание</a:t>
                      </a:r>
                      <a:endParaRPr lang="ru-RU" sz="2400" dirty="0"/>
                    </a:p>
                  </a:txBody>
                  <a:tcPr/>
                </a:tc>
              </a:tr>
              <a:tr h="6593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40873"/>
            <a:ext cx="1335087" cy="12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06" y="-20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600" b="1" dirty="0">
                <a:solidFill>
                  <a:srgbClr val="FF0000"/>
                </a:solidFill>
              </a:rPr>
              <a:t>8 класс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79970"/>
              </p:ext>
            </p:extLst>
          </p:nvPr>
        </p:nvGraphicFramePr>
        <p:xfrm>
          <a:off x="742156" y="1014924"/>
          <a:ext cx="10680700" cy="58430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70175"/>
                <a:gridCol w="2105025"/>
                <a:gridCol w="2911766"/>
                <a:gridCol w="2993734"/>
              </a:tblGrid>
              <a:tr h="8223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23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</a:tr>
              <a:tr h="203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Русский язык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Математика/</a:t>
                      </a:r>
                    </a:p>
                    <a:p>
                      <a:r>
                        <a:rPr lang="ru-RU" sz="2400" dirty="0" smtClean="0"/>
                        <a:t>Математика с углубленным</a:t>
                      </a:r>
                      <a:r>
                        <a:rPr lang="ru-RU" sz="2400" baseline="0" dirty="0" smtClean="0"/>
                        <a:t> изучением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</a:p>
                    <a:p>
                      <a:r>
                        <a:rPr lang="ru-RU" sz="2400" dirty="0" smtClean="0"/>
                        <a:t>География</a:t>
                      </a:r>
                    </a:p>
                    <a:p>
                      <a:r>
                        <a:rPr lang="ru-RU" sz="2400" dirty="0" smtClean="0"/>
                        <a:t>Физика</a:t>
                      </a:r>
                    </a:p>
                    <a:p>
                      <a:r>
                        <a:rPr lang="ru-RU" sz="2400" dirty="0" smtClean="0"/>
                        <a:t>Информатика</a:t>
                      </a:r>
                    </a:p>
                    <a:p>
                      <a:r>
                        <a:rPr lang="ru-RU" sz="2400" dirty="0" smtClean="0"/>
                        <a:t>Химия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Английский</a:t>
                      </a:r>
                      <a:r>
                        <a:rPr lang="ru-RU" sz="2400" baseline="0" dirty="0" smtClean="0"/>
                        <a:t> язык</a:t>
                      </a:r>
                    </a:p>
                    <a:p>
                      <a:r>
                        <a:rPr lang="ru-RU" sz="2400" baseline="0" dirty="0" smtClean="0"/>
                        <a:t>Литература</a:t>
                      </a:r>
                    </a:p>
                    <a:p>
                      <a:r>
                        <a:rPr lang="ru-RU" sz="2400" baseline="0" dirty="0" smtClean="0"/>
                        <a:t>История</a:t>
                      </a:r>
                    </a:p>
                    <a:p>
                      <a:r>
                        <a:rPr lang="ru-RU" sz="2400" baseline="0" dirty="0" smtClean="0"/>
                        <a:t>Обществознание</a:t>
                      </a:r>
                      <a:endParaRPr lang="ru-RU" sz="2400" dirty="0"/>
                    </a:p>
                  </a:txBody>
                  <a:tcPr/>
                </a:tc>
              </a:tr>
              <a:tr h="6989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40874"/>
            <a:ext cx="1017587" cy="9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4" y="140873"/>
            <a:ext cx="1122930" cy="104181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4706" y="-142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600" b="1" dirty="0" smtClean="0">
                <a:solidFill>
                  <a:srgbClr val="FF0000"/>
                </a:solidFill>
              </a:rPr>
              <a:t>10 </a:t>
            </a:r>
            <a:r>
              <a:rPr lang="ru-RU" sz="8600" b="1" dirty="0">
                <a:solidFill>
                  <a:srgbClr val="FF0000"/>
                </a:solidFill>
              </a:rPr>
              <a:t>класс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17471"/>
              </p:ext>
            </p:extLst>
          </p:nvPr>
        </p:nvGraphicFramePr>
        <p:xfrm>
          <a:off x="977900" y="1242572"/>
          <a:ext cx="10680700" cy="55916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70175"/>
                <a:gridCol w="2670175"/>
                <a:gridCol w="2346616"/>
                <a:gridCol w="2993734"/>
              </a:tblGrid>
              <a:tr h="9366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Два из предметов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9366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</a:tr>
              <a:tr h="203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Русский язык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Математика/</a:t>
                      </a:r>
                    </a:p>
                    <a:p>
                      <a:r>
                        <a:rPr lang="ru-RU" sz="2400" dirty="0" smtClean="0"/>
                        <a:t>Математика с углубленным</a:t>
                      </a:r>
                      <a:r>
                        <a:rPr lang="ru-RU" sz="2400" baseline="0" dirty="0" smtClean="0"/>
                        <a:t> изучением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</a:p>
                    <a:p>
                      <a:r>
                        <a:rPr lang="ru-RU" sz="2400" dirty="0" smtClean="0"/>
                        <a:t>География</a:t>
                      </a:r>
                    </a:p>
                    <a:p>
                      <a:r>
                        <a:rPr lang="ru-RU" sz="2400" dirty="0" smtClean="0"/>
                        <a:t>Физика</a:t>
                      </a:r>
                    </a:p>
                    <a:p>
                      <a:r>
                        <a:rPr lang="ru-RU" sz="2400" dirty="0" smtClean="0"/>
                        <a:t>Информатика</a:t>
                      </a:r>
                    </a:p>
                    <a:p>
                      <a:r>
                        <a:rPr lang="ru-RU" sz="2400" dirty="0" smtClean="0"/>
                        <a:t>Химия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Английский</a:t>
                      </a:r>
                      <a:r>
                        <a:rPr lang="ru-RU" sz="2400" baseline="0" dirty="0" smtClean="0"/>
                        <a:t> язык</a:t>
                      </a:r>
                    </a:p>
                    <a:p>
                      <a:r>
                        <a:rPr lang="ru-RU" sz="2400" baseline="0" dirty="0" smtClean="0"/>
                        <a:t>Литература</a:t>
                      </a:r>
                    </a:p>
                    <a:p>
                      <a:r>
                        <a:rPr lang="ru-RU" sz="2400" baseline="0" dirty="0" smtClean="0"/>
                        <a:t>История</a:t>
                      </a:r>
                    </a:p>
                    <a:p>
                      <a:r>
                        <a:rPr lang="ru-RU" sz="2400" baseline="0" dirty="0" smtClean="0"/>
                        <a:t>Обществознание</a:t>
                      </a:r>
                      <a:endParaRPr lang="ru-RU" sz="2400" dirty="0"/>
                    </a:p>
                  </a:txBody>
                  <a:tcPr/>
                </a:tc>
              </a:tr>
              <a:tr h="6989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57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30" y="243009"/>
            <a:ext cx="11207261" cy="23595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Пунктом 8 Правил предусмотрена возможность использования ВПР в качестве мероприятий текущего контроля успеваемости и промежуточной аттестации обучающихся, проводимых в рамках реализации образовательной программы. </a:t>
            </a:r>
          </a:p>
        </p:txBody>
      </p:sp>
      <p:pic>
        <p:nvPicPr>
          <p:cNvPr id="3074" name="Picture 2" descr="Картинки смешные впр (5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9" y="2033553"/>
            <a:ext cx="7233138" cy="48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0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31" y="0"/>
            <a:ext cx="11453446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Выписка из Положения о текущем контроле успеваемости и промежуточной аттестации обучающихся МАОУ «Лицей №56»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54" y="1600200"/>
            <a:ext cx="11986846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42.1.7.1. ВПР на уровне начального общего образования проводятся не более чем по 3 учебным предметам. ВПР на уровне основного общего и среднего общего образования проводятся не более чем по 4 учебным предметам. </a:t>
            </a:r>
            <a:endParaRPr lang="ru-RU" dirty="0" smtClean="0"/>
          </a:p>
          <a:p>
            <a:r>
              <a:rPr lang="ru-RU" dirty="0" smtClean="0"/>
              <a:t>42.1.7.2</a:t>
            </a:r>
            <a:r>
              <a:rPr lang="ru-RU" dirty="0"/>
              <a:t>. В случае отсутствия ученика на ВПР ученик выполняет ВПР с соблюдением условий по обеспечению объективности в дополнительные сроки, в том числе, во внеурочное время. </a:t>
            </a:r>
            <a:r>
              <a:rPr lang="ru-RU" dirty="0">
                <a:solidFill>
                  <a:srgbClr val="FF0000"/>
                </a:solidFill>
              </a:rPr>
              <a:t>В случае получения неудовлетворительного результата за ВПР пересдача ВПР не допускается.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42.2</a:t>
            </a:r>
            <a:r>
              <a:rPr lang="ru-RU" dirty="0"/>
              <a:t>. Отметка за ВПР в </a:t>
            </a:r>
            <a:r>
              <a:rPr lang="ru-RU" dirty="0">
                <a:solidFill>
                  <a:srgbClr val="FF0000"/>
                </a:solidFill>
              </a:rPr>
              <a:t>4, 5, 6 классах </a:t>
            </a:r>
            <a:r>
              <a:rPr lang="ru-RU" dirty="0"/>
              <a:t>выставляется в электронный журнал учета успеваемости как отметка </a:t>
            </a:r>
            <a:r>
              <a:rPr lang="ru-RU" dirty="0">
                <a:solidFill>
                  <a:srgbClr val="FF0000"/>
                </a:solidFill>
              </a:rPr>
              <a:t>текущего контроля успеваемости </a:t>
            </a:r>
            <a:r>
              <a:rPr lang="ru-RU" dirty="0"/>
              <a:t>в IV четверти. </a:t>
            </a:r>
            <a:endParaRPr lang="ru-RU" dirty="0" smtClean="0"/>
          </a:p>
          <a:p>
            <a:r>
              <a:rPr lang="ru-RU" dirty="0" smtClean="0"/>
              <a:t>Отметка </a:t>
            </a:r>
            <a:r>
              <a:rPr lang="ru-RU" dirty="0"/>
              <a:t>за ВПР в </a:t>
            </a:r>
            <a:r>
              <a:rPr lang="ru-RU" dirty="0">
                <a:solidFill>
                  <a:srgbClr val="FF0000"/>
                </a:solidFill>
              </a:rPr>
              <a:t>10 классе </a:t>
            </a:r>
            <a:r>
              <a:rPr lang="ru-RU" dirty="0"/>
              <a:t>выставляется в электронный журнал учета успеваемости как отметка </a:t>
            </a:r>
            <a:r>
              <a:rPr lang="ru-RU" dirty="0">
                <a:solidFill>
                  <a:srgbClr val="FF0000"/>
                </a:solidFill>
              </a:rPr>
              <a:t>текущего контроля </a:t>
            </a:r>
            <a:r>
              <a:rPr lang="ru-RU" dirty="0"/>
              <a:t>успеваемости во 2 полугодии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Отметка за ВПР в </a:t>
            </a:r>
            <a:r>
              <a:rPr lang="ru-RU" dirty="0">
                <a:solidFill>
                  <a:srgbClr val="FF0000"/>
                </a:solidFill>
              </a:rPr>
              <a:t>7, 8 классах </a:t>
            </a:r>
            <a:r>
              <a:rPr lang="ru-RU" dirty="0"/>
              <a:t>выставляется в электронный журнал учета успеваемости как отметка </a:t>
            </a:r>
            <a:r>
              <a:rPr lang="ru-RU" dirty="0">
                <a:solidFill>
                  <a:srgbClr val="FF0000"/>
                </a:solidFill>
              </a:rPr>
              <a:t>за экзамен.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42.2.1</a:t>
            </a:r>
            <a:r>
              <a:rPr lang="ru-RU" dirty="0"/>
              <a:t>. Отметка, фиксирующая результат промежуточной аттестации по учебному предмету, по которому проводилась ВПР в 7, 8 классах, выставляется целым числом на основе среднего арифметического всех отметок за четверти учебного года и отметки за ВПР.</a:t>
            </a:r>
          </a:p>
        </p:txBody>
      </p:sp>
    </p:spTree>
    <p:extLst>
      <p:ext uri="{BB962C8B-B14F-4D97-AF65-F5344CB8AC3E}">
        <p14:creationId xmlns:p14="http://schemas.microsoft.com/office/powerpoint/2010/main" val="118526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87" y="211138"/>
            <a:ext cx="2909888" cy="2699693"/>
          </a:xfrm>
          <a:prstGeom prst="rect">
            <a:avLst/>
          </a:prstGeom>
        </p:spPr>
      </p:pic>
      <p:pic>
        <p:nvPicPr>
          <p:cNvPr id="2052" name="Picture 4" descr="Изменения в впр в 2025 году презентац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3341"/>
          <a:stretch/>
        </p:blipFill>
        <p:spPr bwMode="auto">
          <a:xfrm>
            <a:off x="3060699" y="0"/>
            <a:ext cx="8851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6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«Организация работы учителей математики по вопросу подготовки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" y="0"/>
            <a:ext cx="9410456" cy="70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3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Нормативные документы для проведения ВПР в 2025-2026 учебном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371" t="30371" r="8518" b="30926"/>
          <a:stretch/>
        </p:blipFill>
        <p:spPr>
          <a:xfrm>
            <a:off x="355599" y="1325563"/>
            <a:ext cx="6388101" cy="294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992" t="22307" r="7471" b="42308"/>
          <a:stretch/>
        </p:blipFill>
        <p:spPr>
          <a:xfrm>
            <a:off x="5873262" y="4001293"/>
            <a:ext cx="5816809" cy="267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01" y="0"/>
            <a:ext cx="7182448" cy="62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661" y="172670"/>
            <a:ext cx="11506200" cy="6685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Каждому участнику выдается один пятизначный код на все </a:t>
            </a:r>
            <a:r>
              <a:rPr lang="ru-RU" sz="4400" b="1" dirty="0" smtClean="0"/>
              <a:t>работы</a:t>
            </a:r>
          </a:p>
          <a:p>
            <a:pPr marL="0" indent="0">
              <a:buNone/>
            </a:pPr>
            <a:r>
              <a:rPr lang="ru-RU" sz="4400" dirty="0"/>
              <a:t>Каждый код является </a:t>
            </a:r>
            <a:r>
              <a:rPr lang="ru-RU" sz="4400" b="1" dirty="0"/>
              <a:t>уникальным и используется во всей </a:t>
            </a:r>
            <a:r>
              <a:rPr lang="ru-RU" sz="4400" b="1" dirty="0" smtClean="0"/>
              <a:t>школе только </a:t>
            </a:r>
            <a:r>
              <a:rPr lang="ru-RU" sz="4400" b="1" dirty="0"/>
              <a:t>для одного обучающегося</a:t>
            </a:r>
            <a:r>
              <a:rPr lang="ru-RU" sz="4400" b="1" dirty="0" smtClean="0"/>
              <a:t>.</a:t>
            </a:r>
          </a:p>
          <a:p>
            <a:pPr marL="0" indent="0">
              <a:buNone/>
            </a:pPr>
            <a:r>
              <a:rPr lang="ru-RU" sz="4400" dirty="0" smtClean="0"/>
              <a:t>В МАОУ «Лицей №56»</a:t>
            </a:r>
          </a:p>
          <a:p>
            <a:pPr marL="0" indent="0">
              <a:buNone/>
            </a:pPr>
            <a:r>
              <a:rPr lang="ru-RU" sz="4400" dirty="0" smtClean="0"/>
              <a:t>ВПР будут начинаться </a:t>
            </a:r>
          </a:p>
          <a:p>
            <a:pPr marL="0" indent="0">
              <a:buNone/>
            </a:pPr>
            <a:r>
              <a:rPr lang="ru-RU" sz="4400" dirty="0" smtClean="0"/>
              <a:t>в 09:20 по местному времени</a:t>
            </a:r>
            <a:endParaRPr lang="ru-RU" sz="4400" dirty="0"/>
          </a:p>
        </p:txBody>
      </p:sp>
      <p:pic>
        <p:nvPicPr>
          <p:cNvPr id="2050" name="Picture 2" descr="Подготовка к ВП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29" y="2861438"/>
            <a:ext cx="5207732" cy="32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0"/>
            <a:ext cx="7289800" cy="1146175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4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0"/>
            <a:ext cx="1322387" cy="12268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51997"/>
              </p:ext>
            </p:extLst>
          </p:nvPr>
        </p:nvGraphicFramePr>
        <p:xfrm>
          <a:off x="1103313" y="1582465"/>
          <a:ext cx="9359900" cy="42447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94666"/>
                <a:gridCol w="2269434"/>
                <a:gridCol w="4495800"/>
              </a:tblGrid>
              <a:tr h="9075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6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pPr marL="0" algn="l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pPr marL="0" algn="l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Окружающий мир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Литературное чтение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Английский язык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93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мин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мин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мин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93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6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0275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5 класс</a:t>
            </a:r>
            <a:endParaRPr lang="ru-RU" sz="9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97742"/>
              </p:ext>
            </p:extLst>
          </p:nvPr>
        </p:nvGraphicFramePr>
        <p:xfrm>
          <a:off x="508000" y="930275"/>
          <a:ext cx="11366499" cy="57361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7734"/>
                <a:gridCol w="2330101"/>
                <a:gridCol w="3644465"/>
                <a:gridCol w="3124199"/>
              </a:tblGrid>
              <a:tr h="209973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02023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</a:tr>
              <a:tr h="1404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Математика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Биология</a:t>
                      </a:r>
                    </a:p>
                    <a:p>
                      <a:r>
                        <a:rPr lang="ru-RU" sz="2800" dirty="0" smtClean="0"/>
                        <a:t>География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Английский</a:t>
                      </a:r>
                      <a:r>
                        <a:rPr lang="ru-RU" sz="2800" baseline="0" dirty="0" smtClean="0"/>
                        <a:t> язык</a:t>
                      </a:r>
                    </a:p>
                    <a:p>
                      <a:r>
                        <a:rPr lang="ru-RU" sz="2800" baseline="0" dirty="0" smtClean="0"/>
                        <a:t>Литература</a:t>
                      </a:r>
                    </a:p>
                    <a:p>
                      <a:r>
                        <a:rPr lang="ru-RU" sz="2800" baseline="0" dirty="0" smtClean="0"/>
                        <a:t>История</a:t>
                      </a:r>
                      <a:endParaRPr lang="ru-RU" sz="2800" dirty="0"/>
                    </a:p>
                  </a:txBody>
                  <a:tcPr/>
                </a:tc>
              </a:tr>
              <a:tr h="6593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40874"/>
            <a:ext cx="1068387" cy="9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351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</a:rPr>
              <a:t>6 класс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85794"/>
              </p:ext>
            </p:extLst>
          </p:nvPr>
        </p:nvGraphicFramePr>
        <p:xfrm>
          <a:off x="596901" y="1011766"/>
          <a:ext cx="11163298" cy="52228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90824"/>
                <a:gridCol w="2284644"/>
                <a:gridCol w="3065231"/>
                <a:gridCol w="3022599"/>
              </a:tblGrid>
              <a:tr h="21505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Обязательный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Обязательный предмет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из предметов на основе случайного выбора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федеральным организатором для каждого класса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25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Математика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</a:p>
                    <a:p>
                      <a:r>
                        <a:rPr lang="ru-RU" sz="2400" dirty="0" smtClean="0"/>
                        <a:t>География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Английский</a:t>
                      </a:r>
                      <a:r>
                        <a:rPr lang="ru-RU" sz="2400" baseline="0" dirty="0" smtClean="0"/>
                        <a:t> язык</a:t>
                      </a:r>
                    </a:p>
                    <a:p>
                      <a:r>
                        <a:rPr lang="ru-RU" sz="2400" baseline="0" dirty="0" smtClean="0"/>
                        <a:t>Литература</a:t>
                      </a:r>
                    </a:p>
                    <a:p>
                      <a:r>
                        <a:rPr lang="ru-RU" sz="2400" baseline="0" dirty="0" smtClean="0"/>
                        <a:t>История</a:t>
                      </a:r>
                    </a:p>
                    <a:p>
                      <a:r>
                        <a:rPr lang="ru-RU" sz="2400" baseline="0" dirty="0" smtClean="0"/>
                        <a:t>Обществознание</a:t>
                      </a:r>
                      <a:endParaRPr lang="ru-RU" sz="2400" dirty="0"/>
                    </a:p>
                  </a:txBody>
                  <a:tcPr/>
                </a:tc>
              </a:tr>
              <a:tr h="6517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45+45 минут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 минут</a:t>
                      </a:r>
                      <a:endParaRPr lang="ru-RU" sz="2400" dirty="0"/>
                    </a:p>
                  </a:txBody>
                  <a:tcPr/>
                </a:tc>
              </a:tr>
              <a:tr h="65933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28.04.2026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30.04.2026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40874"/>
            <a:ext cx="954087" cy="8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6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581</Words>
  <Application>Microsoft Office PowerPoint</Application>
  <PresentationFormat>Широкоэкранный</PresentationFormat>
  <Paragraphs>153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Нормативные документы для проведения ВПР в 2025-2026 учебном году</vt:lpstr>
      <vt:lpstr>Презентация PowerPoint</vt:lpstr>
      <vt:lpstr>Презентация PowerPoint</vt:lpstr>
      <vt:lpstr>4 класс</vt:lpstr>
      <vt:lpstr>5 класс</vt:lpstr>
      <vt:lpstr>6 класс </vt:lpstr>
      <vt:lpstr>7 класс</vt:lpstr>
      <vt:lpstr>8 класс</vt:lpstr>
      <vt:lpstr>10 класс</vt:lpstr>
      <vt:lpstr>Презентация PowerPoint</vt:lpstr>
      <vt:lpstr>Выписка из Положения о текущем контроле успеваемости и промежуточной аттестации обучающихся МАОУ «Лицей №56»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Малеева ЕА</dc:creator>
  <cp:lastModifiedBy>Малеева ЕА</cp:lastModifiedBy>
  <cp:revision>17</cp:revision>
  <dcterms:created xsi:type="dcterms:W3CDTF">2024-11-12T11:11:15Z</dcterms:created>
  <dcterms:modified xsi:type="dcterms:W3CDTF">2026-04-15T11:30:31Z</dcterms:modified>
</cp:coreProperties>
</file>